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Mokoto" charset="1" panose="00000000000000000000"/>
      <p:regular r:id="rId14"/>
    </p:embeddedFont>
    <p:embeddedFont>
      <p:font typeface="Georgia Pro" charset="1" panose="02040502050405020303"/>
      <p:regular r:id="rId15"/>
    </p:embeddedFont>
    <p:embeddedFont>
      <p:font typeface="Georgia Pro Bold" charset="1" panose="02040802050405020203"/>
      <p:regular r:id="rId16"/>
    </p:embeddedFont>
    <p:embeddedFont>
      <p:font typeface="Georgia Pro Italics" charset="1" panose="02040502050405090303"/>
      <p:regular r:id="rId17"/>
    </p:embeddedFont>
    <p:embeddedFont>
      <p:font typeface="Georgia Pro Bold Italics" charset="1" panose="02040802050405090203"/>
      <p:regular r:id="rId18"/>
    </p:embeddedFont>
    <p:embeddedFont>
      <p:font typeface="Georgia Pro Light" charset="1" panose="02040302050405020303"/>
      <p:regular r:id="rId19"/>
    </p:embeddedFont>
    <p:embeddedFont>
      <p:font typeface="Georgia Pro Light Italics" charset="1" panose="02040302050405090303"/>
      <p:regular r:id="rId20"/>
    </p:embeddedFont>
    <p:embeddedFont>
      <p:font typeface="Georgia Pro Heavy" charset="1" panose="02040A02050405020203"/>
      <p:regular r:id="rId21"/>
    </p:embeddedFont>
    <p:embeddedFont>
      <p:font typeface="Georgia Pro Heavy Italics" charset="1" panose="02040A020504050902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  <p:embeddedFont>
      <p:font typeface="Montserrat" charset="1" panose="00000500000000000000"/>
      <p:regular r:id="rId43"/>
    </p:embeddedFont>
    <p:embeddedFont>
      <p:font typeface="Montserrat Bold" charset="1" panose="00000800000000000000"/>
      <p:regular r:id="rId44"/>
    </p:embeddedFont>
    <p:embeddedFont>
      <p:font typeface="Montserrat Italics" charset="1" panose="00000500000000000000"/>
      <p:regular r:id="rId45"/>
    </p:embeddedFont>
    <p:embeddedFont>
      <p:font typeface="Montserrat Bold Italics" charset="1" panose="00000800000000000000"/>
      <p:regular r:id="rId46"/>
    </p:embeddedFont>
    <p:embeddedFont>
      <p:font typeface="Montserrat Thin" charset="1" panose="00000300000000000000"/>
      <p:regular r:id="rId47"/>
    </p:embeddedFont>
    <p:embeddedFont>
      <p:font typeface="Montserrat Thin Italics" charset="1" panose="00000300000000000000"/>
      <p:regular r:id="rId48"/>
    </p:embeddedFont>
    <p:embeddedFont>
      <p:font typeface="Montserrat Extra-Light" charset="1" panose="00000300000000000000"/>
      <p:regular r:id="rId49"/>
    </p:embeddedFont>
    <p:embeddedFont>
      <p:font typeface="Montserrat Extra-Light Italics" charset="1" panose="00000300000000000000"/>
      <p:regular r:id="rId50"/>
    </p:embeddedFont>
    <p:embeddedFont>
      <p:font typeface="Montserrat Light" charset="1" panose="00000400000000000000"/>
      <p:regular r:id="rId51"/>
    </p:embeddedFont>
    <p:embeddedFont>
      <p:font typeface="Montserrat Light Italics" charset="1" panose="00000400000000000000"/>
      <p:regular r:id="rId52"/>
    </p:embeddedFont>
    <p:embeddedFont>
      <p:font typeface="Montserrat Medium" charset="1" panose="00000600000000000000"/>
      <p:regular r:id="rId53"/>
    </p:embeddedFont>
    <p:embeddedFont>
      <p:font typeface="Montserrat Medium Italics" charset="1" panose="00000600000000000000"/>
      <p:regular r:id="rId54"/>
    </p:embeddedFont>
    <p:embeddedFont>
      <p:font typeface="Montserrat Semi-Bold" charset="1" panose="00000700000000000000"/>
      <p:regular r:id="rId55"/>
    </p:embeddedFont>
    <p:embeddedFont>
      <p:font typeface="Montserrat Semi-Bold Italics" charset="1" panose="00000700000000000000"/>
      <p:regular r:id="rId56"/>
    </p:embeddedFont>
    <p:embeddedFont>
      <p:font typeface="Montserrat Ultra-Bold" charset="1" panose="00000900000000000000"/>
      <p:regular r:id="rId57"/>
    </p:embeddedFont>
    <p:embeddedFont>
      <p:font typeface="Montserrat Ultra-Bold Italics" charset="1" panose="00000900000000000000"/>
      <p:regular r:id="rId58"/>
    </p:embeddedFont>
    <p:embeddedFont>
      <p:font typeface="Montserrat Heavy" charset="1" panose="00000A00000000000000"/>
      <p:regular r:id="rId59"/>
    </p:embeddedFont>
    <p:embeddedFont>
      <p:font typeface="Montserrat Heavy Italics" charset="1" panose="00000A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3.pn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8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1463" y="4079421"/>
            <a:ext cx="3353562" cy="4114800"/>
          </a:xfrm>
          <a:custGeom>
            <a:avLst/>
            <a:gdLst/>
            <a:ahLst/>
            <a:cxnLst/>
            <a:rect r="r" b="b" t="t" l="l"/>
            <a:pathLst>
              <a:path h="4114800" w="3353562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15778" y="1734574"/>
            <a:ext cx="3449246" cy="4807312"/>
          </a:xfrm>
          <a:custGeom>
            <a:avLst/>
            <a:gdLst/>
            <a:ahLst/>
            <a:cxnLst/>
            <a:rect r="r" b="b" t="t" l="l"/>
            <a:pathLst>
              <a:path h="4807312" w="3449246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5281" y="5579425"/>
            <a:ext cx="5888119" cy="3039741"/>
          </a:xfrm>
          <a:custGeom>
            <a:avLst/>
            <a:gdLst/>
            <a:ahLst/>
            <a:cxnLst/>
            <a:rect r="r" b="b" t="t" l="l"/>
            <a:pathLst>
              <a:path h="3039741" w="5888119">
                <a:moveTo>
                  <a:pt x="0" y="0"/>
                </a:moveTo>
                <a:lnTo>
                  <a:pt x="5888119" y="0"/>
                </a:lnTo>
                <a:lnTo>
                  <a:pt x="5888119" y="3039742"/>
                </a:lnTo>
                <a:lnTo>
                  <a:pt x="0" y="3039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0170" y="5865631"/>
            <a:ext cx="453936" cy="676255"/>
          </a:xfrm>
          <a:custGeom>
            <a:avLst/>
            <a:gdLst/>
            <a:ahLst/>
            <a:cxnLst/>
            <a:rect r="r" b="b" t="t" l="l"/>
            <a:pathLst>
              <a:path h="676255" w="453936">
                <a:moveTo>
                  <a:pt x="0" y="0"/>
                </a:moveTo>
                <a:lnTo>
                  <a:pt x="453936" y="0"/>
                </a:lnTo>
                <a:lnTo>
                  <a:pt x="453936" y="676255"/>
                </a:lnTo>
                <a:lnTo>
                  <a:pt x="0" y="676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18317" y="1838572"/>
            <a:ext cx="7483302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VISION</a:t>
            </a:r>
          </a:p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EXPLORERS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6897" y="289378"/>
            <a:ext cx="1283606" cy="718819"/>
          </a:xfrm>
          <a:custGeom>
            <a:avLst/>
            <a:gdLst/>
            <a:ahLst/>
            <a:cxnLst/>
            <a:rect r="r" b="b" t="t" l="l"/>
            <a:pathLst>
              <a:path h="718819" w="1283606">
                <a:moveTo>
                  <a:pt x="0" y="0"/>
                </a:moveTo>
                <a:lnTo>
                  <a:pt x="1283606" y="0"/>
                </a:lnTo>
                <a:lnTo>
                  <a:pt x="1283606" y="718819"/>
                </a:lnTo>
                <a:lnTo>
                  <a:pt x="0" y="7188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87716" y="5979911"/>
            <a:ext cx="45032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92DCEF"/>
                </a:solidFill>
                <a:latin typeface="Mokoto"/>
              </a:rPr>
              <a:t>DEEP LEARNING BASED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87716" y="7113872"/>
            <a:ext cx="5394121" cy="112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3"/>
              </a:lnSpc>
            </a:pPr>
            <a:r>
              <a:rPr lang="en-US" sz="2131">
                <a:solidFill>
                  <a:srgbClr val="92DCEF"/>
                </a:solidFill>
                <a:latin typeface="Mokoto"/>
              </a:rPr>
              <a:t>driver drowsiness, unease, or sleepiness detection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95281" y="582112"/>
            <a:ext cx="4667717" cy="12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3"/>
              </a:lnSpc>
            </a:pPr>
            <a:r>
              <a:rPr lang="en-US" sz="3702">
                <a:solidFill>
                  <a:srgbClr val="92DCEF"/>
                </a:solidFill>
                <a:latin typeface="Montserrat Bold"/>
              </a:rPr>
              <a:t>IEEE IC HACK 2.0</a:t>
            </a:r>
          </a:p>
          <a:p>
            <a:pPr>
              <a:lnSpc>
                <a:spcPts val="518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462994" y="1924297"/>
            <a:ext cx="1368289" cy="32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1814">
                <a:solidFill>
                  <a:srgbClr val="92DCEF"/>
                </a:solidFill>
                <a:latin typeface="Mokoto"/>
              </a:rPr>
              <a:t>TEAM: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87716" y="4387328"/>
            <a:ext cx="5264685" cy="7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6"/>
              </a:lnSpc>
            </a:pPr>
            <a:r>
              <a:rPr lang="en-US" sz="4176">
                <a:solidFill>
                  <a:srgbClr val="92DCEF"/>
                </a:solidFill>
                <a:latin typeface="Mokoto"/>
              </a:rPr>
              <a:t>“ALERTEYE 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40234" y="4740950"/>
            <a:ext cx="4199597" cy="39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>
                <a:solidFill>
                  <a:srgbClr val="92DCEF"/>
                </a:solidFill>
                <a:latin typeface="Georgia Pro"/>
              </a:rPr>
              <a:t>- </a:t>
            </a:r>
            <a:r>
              <a:rPr lang="en-US" sz="2333">
                <a:solidFill>
                  <a:srgbClr val="92DCEF"/>
                </a:solidFill>
                <a:latin typeface="Georgia Pro Italics"/>
              </a:rPr>
              <a:t>Revolutionizing Road Safety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5250" y="2662707"/>
            <a:ext cx="5229476" cy="2943759"/>
          </a:xfrm>
          <a:custGeom>
            <a:avLst/>
            <a:gdLst/>
            <a:ahLst/>
            <a:cxnLst/>
            <a:rect r="r" b="b" t="t" l="l"/>
            <a:pathLst>
              <a:path h="2943759" w="5229476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85250" y="5947365"/>
            <a:ext cx="5229476" cy="2943759"/>
          </a:xfrm>
          <a:custGeom>
            <a:avLst/>
            <a:gdLst/>
            <a:ahLst/>
            <a:cxnLst/>
            <a:rect r="r" b="b" t="t" l="l"/>
            <a:pathLst>
              <a:path h="2943759" w="5229476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2033" y="3140942"/>
            <a:ext cx="2287955" cy="4617954"/>
          </a:xfrm>
          <a:custGeom>
            <a:avLst/>
            <a:gdLst/>
            <a:ahLst/>
            <a:cxnLst/>
            <a:rect r="r" b="b" t="t" l="l"/>
            <a:pathLst>
              <a:path h="4617954" w="2287955">
                <a:moveTo>
                  <a:pt x="0" y="0"/>
                </a:moveTo>
                <a:lnTo>
                  <a:pt x="2287955" y="0"/>
                </a:lnTo>
                <a:lnTo>
                  <a:pt x="2287955" y="4617954"/>
                </a:lnTo>
                <a:lnTo>
                  <a:pt x="0" y="4617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9" t="0" r="-1013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64037" y="6396753"/>
            <a:ext cx="2258513" cy="2044983"/>
          </a:xfrm>
          <a:custGeom>
            <a:avLst/>
            <a:gdLst/>
            <a:ahLst/>
            <a:cxnLst/>
            <a:rect r="r" b="b" t="t" l="l"/>
            <a:pathLst>
              <a:path h="2044983" w="2258513">
                <a:moveTo>
                  <a:pt x="0" y="0"/>
                </a:moveTo>
                <a:lnTo>
                  <a:pt x="2258513" y="0"/>
                </a:lnTo>
                <a:lnTo>
                  <a:pt x="2258513" y="2044983"/>
                </a:lnTo>
                <a:lnTo>
                  <a:pt x="0" y="2044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32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3294" y="3140942"/>
            <a:ext cx="1120692" cy="2465523"/>
          </a:xfrm>
          <a:custGeom>
            <a:avLst/>
            <a:gdLst/>
            <a:ahLst/>
            <a:cxnLst/>
            <a:rect r="r" b="b" t="t" l="l"/>
            <a:pathLst>
              <a:path h="2465523" w="1120692">
                <a:moveTo>
                  <a:pt x="0" y="0"/>
                </a:moveTo>
                <a:lnTo>
                  <a:pt x="1120692" y="0"/>
                </a:lnTo>
                <a:lnTo>
                  <a:pt x="1120692" y="2465524"/>
                </a:lnTo>
                <a:lnTo>
                  <a:pt x="0" y="2465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000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36506"/>
            <a:ext cx="9655328" cy="95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3"/>
              </a:lnSpc>
              <a:spcBef>
                <a:spcPct val="0"/>
              </a:spcBef>
            </a:pPr>
            <a:r>
              <a:rPr lang="en-US" sz="2724">
                <a:solidFill>
                  <a:srgbClr val="A2E3F9"/>
                </a:solidFill>
                <a:latin typeface="Montserrat Semi-Bold"/>
              </a:rPr>
              <a:t> CNNs are a class of deep learning models particularly suited for image and video analysis tasks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2530" y="692770"/>
            <a:ext cx="12830763" cy="143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USE OF </a:t>
            </a:r>
            <a:r>
              <a:rPr lang="en-US" sz="4136">
                <a:solidFill>
                  <a:srgbClr val="FFFFFF"/>
                </a:solidFill>
                <a:latin typeface="Mokoto"/>
              </a:rPr>
              <a:t>CNN </a:t>
            </a:r>
          </a:p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IN DRIVER DROWSINESS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702" y="3929160"/>
            <a:ext cx="7297067" cy="457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Spatial Hierarchies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Weight Sharing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Pooling Layers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Non-Linearity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Local Receptive Fields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Transfer Learning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Custom Architectures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Hyperparameter Tuning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Evaluation Metrics</a:t>
            </a:r>
          </a:p>
          <a:p>
            <a:pPr algn="just" marL="444494" indent="-222247" lvl="1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algn="just">
              <a:lnSpc>
                <a:spcPts val="214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7142" y="357403"/>
            <a:ext cx="12834355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 PERFORMANCE 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70937" y="2673603"/>
            <a:ext cx="2571750" cy="2571750"/>
            <a:chOff x="0" y="0"/>
            <a:chExt cx="3429000" cy="3429000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r="r" b="b" t="t" l="l"/>
                <a:pathLst>
                  <a:path h="2614119" w="2059572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0488696" y="2678820"/>
            <a:ext cx="2571750" cy="2571750"/>
            <a:chOff x="0" y="0"/>
            <a:chExt cx="3429000" cy="3429000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r="r" b="b" t="t" l="l"/>
                <a:pathLst>
                  <a:path h="2614119" w="2059572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true" rot="0">
            <a:off x="13600927" y="1385669"/>
            <a:ext cx="5832272" cy="1049809"/>
          </a:xfrm>
          <a:custGeom>
            <a:avLst/>
            <a:gdLst/>
            <a:ahLst/>
            <a:cxnLst/>
            <a:rect r="r" b="b" t="t" l="l"/>
            <a:pathLst>
              <a:path h="1049809" w="5832272">
                <a:moveTo>
                  <a:pt x="0" y="1049809"/>
                </a:moveTo>
                <a:lnTo>
                  <a:pt x="5832272" y="1049809"/>
                </a:lnTo>
                <a:lnTo>
                  <a:pt x="5832272" y="0"/>
                </a:lnTo>
                <a:lnTo>
                  <a:pt x="0" y="0"/>
                </a:lnTo>
                <a:lnTo>
                  <a:pt x="0" y="104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-3374013" y="60893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66764" y="5493912"/>
            <a:ext cx="4354473" cy="4400211"/>
          </a:xfrm>
          <a:custGeom>
            <a:avLst/>
            <a:gdLst/>
            <a:ahLst/>
            <a:cxnLst/>
            <a:rect r="r" b="b" t="t" l="l"/>
            <a:pathLst>
              <a:path h="4400211" w="4354473">
                <a:moveTo>
                  <a:pt x="0" y="0"/>
                </a:moveTo>
                <a:lnTo>
                  <a:pt x="4354472" y="0"/>
                </a:lnTo>
                <a:lnTo>
                  <a:pt x="4354472" y="4400211"/>
                </a:lnTo>
                <a:lnTo>
                  <a:pt x="0" y="440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2053" b="-504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84888" y="2842334"/>
            <a:ext cx="3280270" cy="10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BLINKING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51348" y="6185513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97%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00927" y="2942981"/>
            <a:ext cx="3967777" cy="10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YAWNING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677" y="6165315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6677" y="7137506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6677" y="8111595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677" y="9108084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462" y="6166463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40462" y="7186654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40462" y="8103593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40462" y="9125307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51348" y="7156556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96.75%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51348" y="8226270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62%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51348" y="912713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0.935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71842" y="8024346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71%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71842" y="6184365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98.65%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71842" y="720570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99.2%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71842" y="9127134"/>
            <a:ext cx="3280270" cy="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0.981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6823" y="475589"/>
            <a:ext cx="12834355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 PERFORMANCE METRICS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3600927" y="1385669"/>
            <a:ext cx="5832272" cy="1049809"/>
          </a:xfrm>
          <a:custGeom>
            <a:avLst/>
            <a:gdLst/>
            <a:ahLst/>
            <a:cxnLst/>
            <a:rect r="r" b="b" t="t" l="l"/>
            <a:pathLst>
              <a:path h="1049809" w="5832272">
                <a:moveTo>
                  <a:pt x="0" y="1049809"/>
                </a:moveTo>
                <a:lnTo>
                  <a:pt x="5832272" y="1049809"/>
                </a:lnTo>
                <a:lnTo>
                  <a:pt x="5832272" y="0"/>
                </a:lnTo>
                <a:lnTo>
                  <a:pt x="0" y="0"/>
                </a:lnTo>
                <a:lnTo>
                  <a:pt x="0" y="104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3374013" y="60893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881" y="2916803"/>
            <a:ext cx="6209199" cy="6137209"/>
          </a:xfrm>
          <a:custGeom>
            <a:avLst/>
            <a:gdLst/>
            <a:ahLst/>
            <a:cxnLst/>
            <a:rect r="r" b="b" t="t" l="l"/>
            <a:pathLst>
              <a:path h="6137209" w="6209199">
                <a:moveTo>
                  <a:pt x="0" y="0"/>
                </a:moveTo>
                <a:lnTo>
                  <a:pt x="6209199" y="0"/>
                </a:lnTo>
                <a:lnTo>
                  <a:pt x="6209199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7018" y="3015034"/>
            <a:ext cx="6668038" cy="6038977"/>
          </a:xfrm>
          <a:custGeom>
            <a:avLst/>
            <a:gdLst/>
            <a:ahLst/>
            <a:cxnLst/>
            <a:rect r="r" b="b" t="t" l="l"/>
            <a:pathLst>
              <a:path h="6038977" w="6668038">
                <a:moveTo>
                  <a:pt x="0" y="0"/>
                </a:moveTo>
                <a:lnTo>
                  <a:pt x="6668038" y="0"/>
                </a:lnTo>
                <a:lnTo>
                  <a:pt x="6668038" y="6038977"/>
                </a:lnTo>
                <a:lnTo>
                  <a:pt x="0" y="603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08970" y="609650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0774" y="3134304"/>
            <a:ext cx="1433068" cy="1433068"/>
            <a:chOff x="0" y="0"/>
            <a:chExt cx="638434" cy="638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3585" y="3264491"/>
            <a:ext cx="1433068" cy="1433068"/>
            <a:chOff x="0" y="0"/>
            <a:chExt cx="638434" cy="638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10932" y="3199398"/>
            <a:ext cx="1433068" cy="1433068"/>
            <a:chOff x="0" y="0"/>
            <a:chExt cx="638434" cy="6384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53744" y="3329585"/>
            <a:ext cx="1433068" cy="1433068"/>
            <a:chOff x="0" y="0"/>
            <a:chExt cx="638434" cy="6384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41091" y="3264491"/>
            <a:ext cx="1433068" cy="1433068"/>
            <a:chOff x="0" y="0"/>
            <a:chExt cx="638434" cy="6384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83902" y="3394678"/>
            <a:ext cx="1433068" cy="1433068"/>
            <a:chOff x="0" y="0"/>
            <a:chExt cx="638434" cy="6384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080774" y="3571843"/>
            <a:ext cx="1065355" cy="818365"/>
          </a:xfrm>
          <a:custGeom>
            <a:avLst/>
            <a:gdLst/>
            <a:ahLst/>
            <a:cxnLst/>
            <a:rect r="r" b="b" t="t" l="l"/>
            <a:pathLst>
              <a:path h="818365" w="1065355">
                <a:moveTo>
                  <a:pt x="0" y="0"/>
                </a:moveTo>
                <a:lnTo>
                  <a:pt x="1065354" y="0"/>
                </a:lnTo>
                <a:lnTo>
                  <a:pt x="1065354" y="818365"/>
                </a:lnTo>
                <a:lnTo>
                  <a:pt x="0" y="818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710932" y="3510929"/>
            <a:ext cx="1070381" cy="1070381"/>
          </a:xfrm>
          <a:custGeom>
            <a:avLst/>
            <a:gdLst/>
            <a:ahLst/>
            <a:cxnLst/>
            <a:rect r="r" b="b" t="t" l="l"/>
            <a:pathLst>
              <a:path h="1070381" w="1070381">
                <a:moveTo>
                  <a:pt x="0" y="0"/>
                </a:moveTo>
                <a:lnTo>
                  <a:pt x="1070381" y="0"/>
                </a:lnTo>
                <a:lnTo>
                  <a:pt x="1070381" y="1070380"/>
                </a:lnTo>
                <a:lnTo>
                  <a:pt x="0" y="107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56854" y="3633601"/>
            <a:ext cx="887164" cy="955223"/>
          </a:xfrm>
          <a:custGeom>
            <a:avLst/>
            <a:gdLst/>
            <a:ahLst/>
            <a:cxnLst/>
            <a:rect r="r" b="b" t="t" l="l"/>
            <a:pathLst>
              <a:path h="955223" w="887164">
                <a:moveTo>
                  <a:pt x="0" y="0"/>
                </a:moveTo>
                <a:lnTo>
                  <a:pt x="887164" y="0"/>
                </a:lnTo>
                <a:lnTo>
                  <a:pt x="887164" y="955223"/>
                </a:lnTo>
                <a:lnTo>
                  <a:pt x="0" y="955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52615" y="8229600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017481" y="9244777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INNOVATIONS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358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0386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4145" y="5058206"/>
            <a:ext cx="3280270" cy="50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721535" y="9258300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95273" y="5956029"/>
            <a:ext cx="3837137" cy="160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Real-Time Detection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Multi-Modal Sensing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Adaptive AI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225431" y="5889354"/>
            <a:ext cx="3837137" cy="161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Seamless Integration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Privacy and Data Security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Scalability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2698401" y="5889354"/>
            <a:ext cx="3837137" cy="225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User-Friendly Interface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Customized Alerts</a:t>
            </a:r>
          </a:p>
          <a:p>
            <a:pPr algn="just" marL="396504" indent="-198252" lvl="1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Energy Efficiency</a:t>
            </a: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  <a:p>
            <a:pPr algn="just">
              <a:lnSpc>
                <a:spcPts val="257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422" y="222403"/>
            <a:ext cx="11111156" cy="9842193"/>
          </a:xfrm>
          <a:custGeom>
            <a:avLst/>
            <a:gdLst/>
            <a:ahLst/>
            <a:cxnLst/>
            <a:rect r="r" b="b" t="t" l="l"/>
            <a:pathLst>
              <a:path h="9842193" w="11111156">
                <a:moveTo>
                  <a:pt x="0" y="0"/>
                </a:moveTo>
                <a:lnTo>
                  <a:pt x="11111156" y="0"/>
                </a:lnTo>
                <a:lnTo>
                  <a:pt x="11111156" y="9842194"/>
                </a:lnTo>
                <a:lnTo>
                  <a:pt x="0" y="984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6249" y="895350"/>
            <a:ext cx="8497408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063" y="2333229"/>
            <a:ext cx="6985389" cy="449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ADVANCED SENSOR INTEGRATION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 and ML Advancements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Edge Computing Optimization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IoT and Connectivity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Personalized Alerts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Predictive Analytics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AI-Powered Driver Assistance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Behavioral Biometrics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Global Expansion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Fleet Management Integration</a:t>
            </a:r>
          </a:p>
          <a:p>
            <a:pPr>
              <a:lnSpc>
                <a:spcPts val="323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5063" y="6779871"/>
            <a:ext cx="12684451" cy="244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4"/>
              </a:lnSpc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FINANCIAL PROJECTIONS: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Revenue projections for the next 3-5 years indicate steady growth, with expected annual revenues of $7.1B by Year 2028.</a:t>
            </a:r>
          </a:p>
          <a:p>
            <a:pPr marL="498807" indent="-249403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Cost structure includes R&amp;D, marketing, and operational expenses, with profitability expected by Year 2030.</a:t>
            </a:r>
          </a:p>
          <a:p>
            <a:pPr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805" y="4016039"/>
            <a:ext cx="4272443" cy="5242261"/>
          </a:xfrm>
          <a:custGeom>
            <a:avLst/>
            <a:gdLst/>
            <a:ahLst/>
            <a:cxnLst/>
            <a:rect r="r" b="b" t="t" l="l"/>
            <a:pathLst>
              <a:path h="5242261" w="4272443">
                <a:moveTo>
                  <a:pt x="0" y="0"/>
                </a:moveTo>
                <a:lnTo>
                  <a:pt x="4272443" y="0"/>
                </a:lnTo>
                <a:lnTo>
                  <a:pt x="4272443" y="5242261"/>
                </a:lnTo>
                <a:lnTo>
                  <a:pt x="0" y="524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8903" y="1028700"/>
            <a:ext cx="4394345" cy="6124523"/>
          </a:xfrm>
          <a:custGeom>
            <a:avLst/>
            <a:gdLst/>
            <a:ahLst/>
            <a:cxnLst/>
            <a:rect r="r" b="b" t="t" l="l"/>
            <a:pathLst>
              <a:path h="6124523" w="4394345">
                <a:moveTo>
                  <a:pt x="0" y="0"/>
                </a:moveTo>
                <a:lnTo>
                  <a:pt x="4394345" y="0"/>
                </a:lnTo>
                <a:lnTo>
                  <a:pt x="4394345" y="6124523"/>
                </a:lnTo>
                <a:lnTo>
                  <a:pt x="0" y="6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6062" y="2466820"/>
            <a:ext cx="6187938" cy="130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Thanks!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2848" y="4337761"/>
            <a:ext cx="3481495" cy="3481495"/>
            <a:chOff x="0" y="0"/>
            <a:chExt cx="4641994" cy="46419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99" t="0" r="-24999" b="0"/>
                </a:stretch>
              </a:blip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5364616" y="4337761"/>
            <a:ext cx="3481495" cy="3481495"/>
            <a:chOff x="0" y="0"/>
            <a:chExt cx="4641994" cy="46419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9111938" y="4337761"/>
            <a:ext cx="3481495" cy="3481495"/>
            <a:chOff x="0" y="0"/>
            <a:chExt cx="4641994" cy="46419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5049" t="0" r="-5049" b="0"/>
                </a:stretch>
              </a:blip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923426" y="4337761"/>
            <a:ext cx="3481495" cy="3481495"/>
            <a:chOff x="0" y="0"/>
            <a:chExt cx="4641994" cy="46419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41994" cy="4641994"/>
            </a:xfrm>
            <a:custGeom>
              <a:avLst/>
              <a:gdLst/>
              <a:ahLst/>
              <a:cxnLst/>
              <a:rect r="r" b="b" t="t" l="l"/>
              <a:pathLst>
                <a:path h="4641994" w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3399" r="0" b="-3399"/>
                </a:stretch>
              </a:blipFill>
            </p:spPr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18833" y="2161581"/>
            <a:ext cx="7592066" cy="107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1"/>
              </a:lnSpc>
            </a:pPr>
            <a:r>
              <a:rPr lang="en-US" sz="8051">
                <a:solidFill>
                  <a:srgbClr val="FFFFFF"/>
                </a:solidFill>
                <a:latin typeface="Mokoto"/>
              </a:rPr>
              <a:t>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994" y="8026858"/>
            <a:ext cx="3409182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Yuvraj Yash Garg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34056" y="8453266"/>
            <a:ext cx="2373060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( Team Lead 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19415" y="8026858"/>
            <a:ext cx="3288491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Anshika Tiwari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18833" y="8453266"/>
            <a:ext cx="2373060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Secretory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68761" y="8026858"/>
            <a:ext cx="2918588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Sahil Keshari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04212" y="8026858"/>
            <a:ext cx="2907640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Priyanshu Srivastava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01863" y="8847164"/>
            <a:ext cx="2637446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Member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01863" y="9241063"/>
            <a:ext cx="2637446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IEEE SB RKGIT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01863" y="9634961"/>
            <a:ext cx="2637446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 UP SECTION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18833" y="8847164"/>
            <a:ext cx="2373060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IEEE SB RKGIT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18833" y="9241063"/>
            <a:ext cx="2373060" cy="39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Kollektif"/>
              </a:rPr>
              <a:t>UP SECTION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93392" y="8418954"/>
            <a:ext cx="2918588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Robotics Engineer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16880" y="8443741"/>
            <a:ext cx="2907640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AI Engineer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68761" y="8889053"/>
            <a:ext cx="3224672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Final Year  CSE - AI/ML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15719" y="9355363"/>
            <a:ext cx="3224672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RKGIT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51838" y="8889053"/>
            <a:ext cx="3224672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Final Year  CSE - AI/ML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51838" y="9390387"/>
            <a:ext cx="3224672" cy="4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RKGIT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65" y="2166071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61129" y="8599932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5814" y="3066566"/>
            <a:ext cx="5553819" cy="1849817"/>
            <a:chOff x="0" y="0"/>
            <a:chExt cx="1462734" cy="4871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2734" cy="487195"/>
            </a:xfrm>
            <a:custGeom>
              <a:avLst/>
              <a:gdLst/>
              <a:ahLst/>
              <a:cxnLst/>
              <a:rect r="r" b="b" t="t" l="l"/>
              <a:pathLst>
                <a:path h="487195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9315"/>
                  </a:lnTo>
                  <a:cubicBezTo>
                    <a:pt x="1462734" y="474713"/>
                    <a:pt x="1450252" y="487195"/>
                    <a:pt x="1434854" y="487195"/>
                  </a:cubicBezTo>
                  <a:lnTo>
                    <a:pt x="27880" y="487195"/>
                  </a:lnTo>
                  <a:cubicBezTo>
                    <a:pt x="12482" y="487195"/>
                    <a:pt x="0" y="474713"/>
                    <a:pt x="0" y="459315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48188" y="895350"/>
            <a:ext cx="1099162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TABLE OF CONTENT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5814" y="5237953"/>
            <a:ext cx="5553819" cy="1840292"/>
            <a:chOff x="0" y="0"/>
            <a:chExt cx="1462734" cy="484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79201" y="5261124"/>
            <a:ext cx="5553819" cy="1840292"/>
            <a:chOff x="0" y="0"/>
            <a:chExt cx="1462734" cy="4846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45900" y="3504448"/>
            <a:ext cx="1354739" cy="123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45"/>
              </a:lnSpc>
            </a:pPr>
            <a:r>
              <a:rPr lang="en-US" sz="7175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79201" y="3008810"/>
            <a:ext cx="5553819" cy="1963865"/>
            <a:chOff x="0" y="0"/>
            <a:chExt cx="1462734" cy="5172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2734" cy="517232"/>
            </a:xfrm>
            <a:custGeom>
              <a:avLst/>
              <a:gdLst/>
              <a:ahLst/>
              <a:cxnLst/>
              <a:rect r="r" b="b" t="t" l="l"/>
              <a:pathLst>
                <a:path h="517232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89352"/>
                  </a:lnTo>
                  <a:cubicBezTo>
                    <a:pt x="1462734" y="504750"/>
                    <a:pt x="1450252" y="517232"/>
                    <a:pt x="1434854" y="517232"/>
                  </a:cubicBezTo>
                  <a:lnTo>
                    <a:pt x="27880" y="517232"/>
                  </a:lnTo>
                  <a:cubicBezTo>
                    <a:pt x="12482" y="517232"/>
                    <a:pt x="0" y="504750"/>
                    <a:pt x="0" y="489352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03530" y="3552073"/>
            <a:ext cx="1626187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8750" y="5599432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3530" y="5708531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12623" y="3460054"/>
            <a:ext cx="4497472" cy="128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9"/>
              </a:lnSpc>
            </a:pPr>
            <a:r>
              <a:rPr lang="en-US" sz="3707">
                <a:solidFill>
                  <a:srgbClr val="003845"/>
                </a:solidFill>
                <a:latin typeface="Montserrat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2623" y="5557700"/>
            <a:ext cx="329901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Market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Prospectus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70254" y="5558391"/>
            <a:ext cx="27935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Technical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29717" y="3460054"/>
            <a:ext cx="3251964" cy="117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Idea</a:t>
            </a:r>
          </a:p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455814" y="7573545"/>
            <a:ext cx="5553819" cy="1840292"/>
            <a:chOff x="0" y="0"/>
            <a:chExt cx="1462734" cy="4846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79201" y="7573545"/>
            <a:ext cx="5553819" cy="1840292"/>
            <a:chOff x="0" y="0"/>
            <a:chExt cx="1462734" cy="4846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62734" cy="484686"/>
            </a:xfrm>
            <a:custGeom>
              <a:avLst/>
              <a:gdLst/>
              <a:ahLst/>
              <a:cxnLst/>
              <a:rect r="r" b="b" t="t" l="l"/>
              <a:pathLst>
                <a:path h="484686" w="1462734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745900" y="8018094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03530" y="7911854"/>
            <a:ext cx="15667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55473" y="7992645"/>
            <a:ext cx="3963453" cy="69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8"/>
              </a:lnSpc>
            </a:pPr>
            <a:r>
              <a:rPr lang="en-US" sz="4084">
                <a:solidFill>
                  <a:srgbClr val="003845"/>
                </a:solidFill>
                <a:latin typeface="Montserrat Bold"/>
              </a:rPr>
              <a:t>Execution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29717" y="7796741"/>
            <a:ext cx="279358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Future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Scope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2151" y="2842658"/>
            <a:ext cx="12841891" cy="8443543"/>
          </a:xfrm>
          <a:custGeom>
            <a:avLst/>
            <a:gdLst/>
            <a:ahLst/>
            <a:cxnLst/>
            <a:rect r="r" b="b" t="t" l="l"/>
            <a:pathLst>
              <a:path h="8443543" w="12841891">
                <a:moveTo>
                  <a:pt x="0" y="0"/>
                </a:moveTo>
                <a:lnTo>
                  <a:pt x="12841891" y="0"/>
                </a:lnTo>
                <a:lnTo>
                  <a:pt x="12841891" y="8443543"/>
                </a:lnTo>
                <a:lnTo>
                  <a:pt x="0" y="8443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50147" y="1085850"/>
            <a:ext cx="5330557" cy="10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Our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63480" y="2495771"/>
            <a:ext cx="619582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"Our mission is to revolutionize road safety by leveraging advanced AI technology."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799094" y="4882319"/>
            <a:ext cx="6425164" cy="429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Open Sans Bold"/>
              </a:rPr>
              <a:t>Long Term Goals :-</a:t>
            </a:r>
          </a:p>
          <a:p>
            <a:pPr algn="just">
              <a:lnSpc>
                <a:spcPts val="5264"/>
              </a:lnSpc>
            </a:pP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drastically reduce the number of accidents caused by driver drowsiness and fatigue.</a:t>
            </a: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make road travel safer for all by preventing accidents before they happen.</a:t>
            </a:r>
          </a:p>
          <a:p>
            <a:pPr algn="just" marL="453385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create a world where AI-driven technology actively protects and assists drivers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9604" y="7056948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8050" y="2777707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6667" y="2294658"/>
            <a:ext cx="5998894" cy="4608125"/>
          </a:xfrm>
          <a:custGeom>
            <a:avLst/>
            <a:gdLst/>
            <a:ahLst/>
            <a:cxnLst/>
            <a:rect r="r" b="b" t="t" l="l"/>
            <a:pathLst>
              <a:path h="4608125" w="5998894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4510" y="1671994"/>
            <a:ext cx="6738825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4510" y="4053226"/>
            <a:ext cx="7935597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To Develop a Machine Learning/Deep Learning algorithm capable of analyzing video feeds from an in-car camera and accurately detecting instances of driver drowsiness, unease, or sleepiness. The goal is to create a complete prototype that can be integrated into vehicles to enhance road safety.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375" y="3106376"/>
            <a:ext cx="1455160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9604" y="7056948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7846" y="-702922"/>
            <a:ext cx="2877925" cy="2823964"/>
          </a:xfrm>
          <a:custGeom>
            <a:avLst/>
            <a:gdLst/>
            <a:ahLst/>
            <a:cxnLst/>
            <a:rect r="r" b="b" t="t" l="l"/>
            <a:pathLst>
              <a:path h="2823964" w="2877925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607" y="1227075"/>
            <a:ext cx="7419618" cy="3875920"/>
          </a:xfrm>
          <a:custGeom>
            <a:avLst/>
            <a:gdLst/>
            <a:ahLst/>
            <a:cxnLst/>
            <a:rect r="r" b="b" t="t" l="l"/>
            <a:pathLst>
              <a:path h="3875920" w="7419618">
                <a:moveTo>
                  <a:pt x="0" y="0"/>
                </a:moveTo>
                <a:lnTo>
                  <a:pt x="7419618" y="0"/>
                </a:lnTo>
                <a:lnTo>
                  <a:pt x="7419618" y="3875920"/>
                </a:lnTo>
                <a:lnTo>
                  <a:pt x="0" y="387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9145" y="5808247"/>
            <a:ext cx="6730543" cy="3769104"/>
          </a:xfrm>
          <a:custGeom>
            <a:avLst/>
            <a:gdLst/>
            <a:ahLst/>
            <a:cxnLst/>
            <a:rect r="r" b="b" t="t" l="l"/>
            <a:pathLst>
              <a:path h="3769104" w="6730543">
                <a:moveTo>
                  <a:pt x="0" y="0"/>
                </a:moveTo>
                <a:lnTo>
                  <a:pt x="6730543" y="0"/>
                </a:lnTo>
                <a:lnTo>
                  <a:pt x="6730543" y="3769104"/>
                </a:lnTo>
                <a:lnTo>
                  <a:pt x="0" y="3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26931" y="3031685"/>
            <a:ext cx="9132369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TARGET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1563" y="4409712"/>
            <a:ext cx="8877737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Our target market spans various industries, including automotive, transportation, logistics, and public transportation.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The total addressable market (TAM) for road safety solutions is estimated at $3.1B with a projected annual growth rate of 12.40%.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Increasing awareness of road safety, government regulations, and a growing demand for advanced safety features present a compelling market opportunity.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7828" y="-640152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6197" y="8895357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01619" y="8895357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85705" y="903673"/>
            <a:ext cx="5516589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15062"/>
            <a:ext cx="4875811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leverages state-of-the-art AI and deep learning algorithms to monitor driver behavior and detect signs of drowsiness, unease, or sleepiness.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Key features include real-time alerts, seamless integration into existing vehicle systems, and adaptability to diverse driving conditions.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06094" y="4415062"/>
            <a:ext cx="4875811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engages drivers through unobtrusive alerts, such as audio warnings or haptic feedback, allowing them to regain focus and alertness. This proactive approach helps prevent accidents before they occur.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3489" y="4415062"/>
            <a:ext cx="487581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 The user interface is designed to be intuitive for both drivers and fleet operators. It provides valuable insights into driver behavior and alerts, facilitating data-driven decision-making.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70867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48262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5656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27319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4713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82107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6353" y="94054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95274" y="1191652"/>
            <a:ext cx="3706055" cy="3709947"/>
            <a:chOff x="0" y="0"/>
            <a:chExt cx="976080" cy="977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86672" y="1191652"/>
            <a:ext cx="3706055" cy="3709947"/>
            <a:chOff x="0" y="0"/>
            <a:chExt cx="976080" cy="97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4282" y="5385401"/>
            <a:ext cx="3706055" cy="3709947"/>
            <a:chOff x="0" y="0"/>
            <a:chExt cx="976080" cy="9771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6672" y="5385401"/>
            <a:ext cx="3706055" cy="3709947"/>
            <a:chOff x="0" y="0"/>
            <a:chExt cx="976080" cy="97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76097" y="3875597"/>
            <a:ext cx="2535806" cy="25358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34350" y="1812365"/>
            <a:ext cx="3234061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Preprocessing &amp; Post processing technique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46839" y="1933650"/>
            <a:ext cx="338572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Explanation of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Hyperparameter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choices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2600" y="6525927"/>
            <a:ext cx="374407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Model Performance metrics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46839" y="6516402"/>
            <a:ext cx="3385721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Execution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Innovation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63270" y="265220"/>
            <a:ext cx="5761459" cy="54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8">
                <a:solidFill>
                  <a:srgbClr val="A2E3F9"/>
                </a:solidFill>
                <a:latin typeface="Montserrat Bold"/>
              </a:rPr>
              <a:t>TECHNICAL OVERVIEW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8970" y="609650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520805" y="2876800"/>
            <a:ext cx="5246391" cy="524637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4432792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2655862" y="0"/>
                </a:moveTo>
                <a:lnTo>
                  <a:pt x="0" y="0"/>
                </a:lnTo>
                <a:lnTo>
                  <a:pt x="0" y="478055"/>
                </a:lnTo>
                <a:lnTo>
                  <a:pt x="2655862" y="478055"/>
                </a:lnTo>
                <a:lnTo>
                  <a:pt x="26558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9809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0" y="0"/>
                </a:moveTo>
                <a:lnTo>
                  <a:pt x="2655862" y="0"/>
                </a:lnTo>
                <a:lnTo>
                  <a:pt x="2655862" y="478055"/>
                </a:lnTo>
                <a:lnTo>
                  <a:pt x="0" y="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4156" y="-1238000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3691" y="3215974"/>
            <a:ext cx="4137026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25671" y="3436319"/>
            <a:ext cx="4462329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POSTPROCESSING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54069"/>
            <a:ext cx="3280270" cy="275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Annotation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Cleaning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Resizing and Normalization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Temporal Data Handling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Class Imbalance Handling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Splitting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Privacy </a:t>
            </a:r>
          </a:p>
          <a:p>
            <a:pPr algn="just">
              <a:lnSpc>
                <a:spcPts val="219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976995" y="4543758"/>
            <a:ext cx="2841740" cy="385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Generation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Thresholds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Visualization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Notification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Logging and Analysis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Retention and Archiving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Feedback Mechanism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Continuous Model Monitoring and Improvement</a:t>
            </a:r>
          </a:p>
          <a:p>
            <a:pPr algn="just" marL="338961" indent="-169480" lvl="1">
              <a:lnSpc>
                <a:spcPts val="2197"/>
              </a:lnSpc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461454" y="7592952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DAFwqkADXIM</dc:identifier>
  <dcterms:modified xsi:type="dcterms:W3CDTF">2011-08-01T06:04:30Z</dcterms:modified>
  <cp:revision>1</cp:revision>
  <dc:title>VISION EXPLORERS</dc:title>
</cp:coreProperties>
</file>